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sldIdLst>
    <p:sldId id="462" r:id="rId6"/>
    <p:sldId id="460" r:id="rId7"/>
    <p:sldId id="569" r:id="rId8"/>
    <p:sldId id="572" r:id="rId9"/>
    <p:sldId id="398" r:id="rId10"/>
    <p:sldId id="586" r:id="rId11"/>
    <p:sldId id="587" r:id="rId12"/>
    <p:sldId id="588" r:id="rId13"/>
    <p:sldId id="582" r:id="rId14"/>
    <p:sldId id="591" r:id="rId15"/>
    <p:sldId id="585" r:id="rId16"/>
    <p:sldId id="573" r:id="rId17"/>
    <p:sldId id="574" r:id="rId18"/>
    <p:sldId id="592" r:id="rId19"/>
    <p:sldId id="575" r:id="rId20"/>
    <p:sldId id="583" r:id="rId21"/>
    <p:sldId id="576" r:id="rId22"/>
    <p:sldId id="577" r:id="rId23"/>
    <p:sldId id="578" r:id="rId24"/>
    <p:sldId id="579" r:id="rId25"/>
    <p:sldId id="584" r:id="rId26"/>
    <p:sldId id="580" r:id="rId27"/>
    <p:sldId id="581" r:id="rId28"/>
    <p:sldId id="570" r:id="rId29"/>
    <p:sldId id="571" r:id="rId30"/>
    <p:sldId id="424" r:id="rId31"/>
    <p:sldId id="27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99" autoAdjust="0"/>
    <p:restoredTop sz="83159"/>
  </p:normalViewPr>
  <p:slideViewPr>
    <p:cSldViewPr snapToGrid="0" snapToObjects="1">
      <p:cViewPr>
        <p:scale>
          <a:sx n="77" d="100"/>
          <a:sy n="77" d="100"/>
        </p:scale>
        <p:origin x="12"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426056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37753" y="1148156"/>
            <a:ext cx="5605731" cy="3488834"/>
          </a:xfrm>
        </p:spPr>
        <p:txBody>
          <a:bodyPr>
            <a:normAutofit/>
          </a:bodyPr>
          <a:lstStyle/>
          <a:p>
            <a:pPr>
              <a:lnSpc>
                <a:spcPct val="100000"/>
              </a:lnSpc>
            </a:pPr>
            <a:r>
              <a:rPr lang="en-US" sz="2800" i="1" dirty="0" smtClean="0"/>
              <a:t>Develop Azure PaaS </a:t>
            </a:r>
            <a:br>
              <a:rPr lang="en-US" sz="2800" i="1" dirty="0" smtClean="0"/>
            </a:br>
            <a:r>
              <a:rPr lang="en-US" sz="2800" i="1" dirty="0" smtClean="0"/>
              <a:t>Compute Solutions  </a:t>
            </a:r>
            <a:r>
              <a:rPr lang="en-US" sz="3200" dirty="0" smtClean="0"/>
              <a:t/>
            </a:r>
            <a:br>
              <a:rPr lang="en-US" sz="3200" dirty="0" smtClean="0"/>
            </a:br>
            <a:r>
              <a:rPr lang="en-US" sz="8000" dirty="0" smtClean="0"/>
              <a:t>Azure App</a:t>
            </a:r>
            <a:br>
              <a:rPr lang="en-US" sz="8000" dirty="0" smtClean="0"/>
            </a:br>
            <a:r>
              <a:rPr lang="en-US" sz="8000" dirty="0" smtClean="0"/>
              <a:t>Services</a:t>
            </a:r>
            <a:endParaRPr lang="en-US" sz="8000" dirty="0"/>
          </a:p>
        </p:txBody>
      </p:sp>
      <p:sp>
        <p:nvSpPr>
          <p:cNvPr id="7" name="Text Placeholder 6"/>
          <p:cNvSpPr>
            <a:spLocks noGrp="1"/>
          </p:cNvSpPr>
          <p:nvPr>
            <p:ph type="body" sz="quarter" idx="13"/>
          </p:nvPr>
        </p:nvSpPr>
        <p:spPr/>
        <p:txBody>
          <a:bodyPr>
            <a:normAutofit fontScale="85000" lnSpcReduction="10000"/>
          </a:bodyPr>
          <a:lstStyle/>
          <a:p>
            <a:r>
              <a:rPr lang="nb-NO" dirty="0" smtClean="0"/>
              <a:t>By Monica B. Tvedt, 17.01.2019</a:t>
            </a:r>
            <a:endParaRPr lang="nb-NO" dirty="0"/>
          </a:p>
        </p:txBody>
      </p:sp>
    </p:spTree>
    <p:extLst>
      <p:ext uri="{BB962C8B-B14F-4D97-AF65-F5344CB8AC3E}">
        <p14:creationId xmlns:p14="http://schemas.microsoft.com/office/powerpoint/2010/main" val="304100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Preparations:</a:t>
            </a:r>
            <a:br>
              <a:rPr lang="en-US" dirty="0" smtClean="0"/>
            </a:br>
            <a:r>
              <a:rPr lang="en-US" dirty="0" smtClean="0"/>
              <a:t>Create new Web App with the Azure Portal</a:t>
            </a:r>
            <a:endParaRPr lang="en-US" dirty="0"/>
          </a:p>
        </p:txBody>
      </p:sp>
    </p:spTree>
    <p:extLst>
      <p:ext uri="{BB962C8B-B14F-4D97-AF65-F5344CB8AC3E}">
        <p14:creationId xmlns:p14="http://schemas.microsoft.com/office/powerpoint/2010/main" val="200633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smtClean="0"/>
              <a:t>Creating </a:t>
            </a:r>
            <a:r>
              <a:rPr lang="en-US" dirty="0"/>
              <a:t>an Azure Services Web App with Azure PowerShell follows a consistent pattern: </a:t>
            </a:r>
            <a:r>
              <a:rPr lang="en-US" dirty="0" smtClean="0"/>
              <a:t/>
            </a:r>
            <a:br>
              <a:rPr lang="en-US" dirty="0" smtClean="0"/>
            </a:br>
            <a:endParaRPr lang="en-US" dirty="0" smtClean="0"/>
          </a:p>
          <a:p>
            <a:pPr marL="457200" indent="-457200">
              <a:buAutoNum type="arabicPeriod"/>
            </a:pPr>
            <a:r>
              <a:rPr lang="en-US" b="1" dirty="0" smtClean="0"/>
              <a:t>Create </a:t>
            </a:r>
            <a:r>
              <a:rPr lang="en-US" b="1" dirty="0"/>
              <a:t>the resource group </a:t>
            </a:r>
            <a:endParaRPr lang="en-US" b="1" dirty="0" smtClean="0"/>
          </a:p>
          <a:p>
            <a:pPr marL="457200" indent="-457200">
              <a:buAutoNum type="arabicPeriod"/>
            </a:pPr>
            <a:r>
              <a:rPr lang="en-US" b="1" dirty="0" smtClean="0"/>
              <a:t>Create </a:t>
            </a:r>
            <a:r>
              <a:rPr lang="en-US" b="1" dirty="0"/>
              <a:t>the App Service Plan </a:t>
            </a:r>
            <a:endParaRPr lang="en-US" b="1" dirty="0" smtClean="0"/>
          </a:p>
          <a:p>
            <a:pPr marL="457200" indent="-457200">
              <a:buAutoNum type="arabicPeriod"/>
            </a:pPr>
            <a:r>
              <a:rPr lang="en-US" b="1" dirty="0" smtClean="0"/>
              <a:t>Create </a:t>
            </a:r>
            <a:r>
              <a:rPr lang="en-US" b="1" dirty="0"/>
              <a:t>the web app </a:t>
            </a:r>
            <a:endParaRPr lang="en-US" b="1" dirty="0" smtClean="0"/>
          </a:p>
          <a:p>
            <a:pPr marL="457200" indent="-457200">
              <a:buAutoNum type="arabicPeriod"/>
            </a:pPr>
            <a:r>
              <a:rPr lang="en-US" b="1" dirty="0" smtClean="0"/>
              <a:t>Deploy </a:t>
            </a:r>
            <a:r>
              <a:rPr lang="en-US" b="1" dirty="0"/>
              <a:t>the </a:t>
            </a:r>
            <a:r>
              <a:rPr lang="en-US" b="1" dirty="0" smtClean="0"/>
              <a:t>app</a:t>
            </a:r>
            <a:endParaRPr lang="en-US" b="1" dirty="0"/>
          </a:p>
          <a:p>
            <a:pPr marL="0" indent="0">
              <a:buNone/>
            </a:pPr>
            <a:r>
              <a:rPr lang="en-US" dirty="0" smtClean="0"/>
              <a:t/>
            </a:r>
            <a:br>
              <a:rPr lang="en-US" dirty="0" smtClean="0"/>
            </a:br>
            <a:r>
              <a:rPr lang="en-US" dirty="0" smtClean="0"/>
              <a:t>The </a:t>
            </a:r>
            <a:r>
              <a:rPr lang="en-US" dirty="0"/>
              <a:t>command for the last step will change depending on the whether you are deploying with FTP, GitHub, or some other source. There may be additional commands that are needed if you need to, for example, set the credentials for a local </a:t>
            </a:r>
            <a:r>
              <a:rPr lang="en-US" dirty="0" err="1"/>
              <a:t>Git</a:t>
            </a:r>
            <a:r>
              <a:rPr lang="en-US" dirty="0"/>
              <a:t> repository.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(individually): </a:t>
            </a:r>
            <a:br>
              <a:rPr lang="en-US" dirty="0" smtClean="0"/>
            </a:br>
            <a:r>
              <a:rPr lang="en-US" dirty="0" smtClean="0"/>
              <a:t>Create </a:t>
            </a:r>
            <a:r>
              <a:rPr lang="en-US" dirty="0"/>
              <a:t>an Azure App Service Web </a:t>
            </a:r>
            <a:r>
              <a:rPr lang="en-US" dirty="0" smtClean="0"/>
              <a:t>App</a:t>
            </a:r>
            <a:endParaRPr lang="en-US" dirty="0"/>
          </a:p>
        </p:txBody>
      </p:sp>
    </p:spTree>
    <p:extLst>
      <p:ext uri="{BB962C8B-B14F-4D97-AF65-F5344CB8AC3E}">
        <p14:creationId xmlns:p14="http://schemas.microsoft.com/office/powerpoint/2010/main" val="185508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WebJobs is a feature of Azure App Service that enables you to run a program or script in the same context as a web app, API app, or mobile </a:t>
            </a:r>
            <a:r>
              <a:rPr lang="en-US" dirty="0" smtClean="0"/>
              <a:t>app.</a:t>
            </a:r>
            <a:br>
              <a:rPr lang="en-US" dirty="0" smtClean="0"/>
            </a:br>
            <a:r>
              <a:rPr lang="en-US" dirty="0" smtClean="0"/>
              <a:t>There </a:t>
            </a:r>
            <a:r>
              <a:rPr lang="en-US" dirty="0"/>
              <a:t>are two types of WebJobs, </a:t>
            </a:r>
            <a:r>
              <a:rPr lang="en-US" b="1" dirty="0"/>
              <a:t>continuous</a:t>
            </a:r>
            <a:r>
              <a:rPr lang="en-US" dirty="0"/>
              <a:t> and </a:t>
            </a:r>
            <a:r>
              <a:rPr lang="en-US" b="1" dirty="0" smtClean="0"/>
              <a:t>triggered</a:t>
            </a:r>
            <a:r>
              <a:rPr lang="en-US" dirty="0" smtClean="0"/>
              <a:t>.</a:t>
            </a:r>
          </a:p>
          <a:p>
            <a:pPr marL="0" indent="0">
              <a:buNone/>
            </a:pPr>
            <a:endParaRPr lang="en-US" b="1" dirty="0"/>
          </a:p>
          <a:p>
            <a:pPr marL="0" indent="0">
              <a:buNone/>
            </a:pPr>
            <a:r>
              <a:rPr lang="en-US" b="1" dirty="0"/>
              <a:t>Supported file types for scripts or programs:</a:t>
            </a:r>
          </a:p>
          <a:p>
            <a:pPr lvl="1"/>
            <a:r>
              <a:rPr lang="en-US" dirty="0"/>
              <a:t>.</a:t>
            </a:r>
            <a:r>
              <a:rPr lang="en-US" dirty="0" err="1"/>
              <a:t>cmd</a:t>
            </a:r>
            <a:r>
              <a:rPr lang="en-US" dirty="0"/>
              <a:t>, .bat, .exe (using Windows </a:t>
            </a:r>
            <a:r>
              <a:rPr lang="en-US" dirty="0" err="1"/>
              <a:t>cmd</a:t>
            </a:r>
            <a:r>
              <a:rPr lang="en-US" dirty="0"/>
              <a:t>) </a:t>
            </a:r>
          </a:p>
          <a:p>
            <a:pPr lvl="1"/>
            <a:r>
              <a:rPr lang="en-US" dirty="0"/>
              <a:t>.ps1 (using PowerShell) </a:t>
            </a:r>
          </a:p>
          <a:p>
            <a:pPr lvl="1"/>
            <a:r>
              <a:rPr lang="en-US" dirty="0"/>
              <a:t>.</a:t>
            </a:r>
            <a:r>
              <a:rPr lang="en-US" dirty="0" err="1"/>
              <a:t>sh</a:t>
            </a:r>
            <a:r>
              <a:rPr lang="en-US" dirty="0"/>
              <a:t> (using Bash) </a:t>
            </a:r>
          </a:p>
          <a:p>
            <a:pPr lvl="1"/>
            <a:r>
              <a:rPr lang="en-US" dirty="0"/>
              <a:t>.</a:t>
            </a:r>
            <a:r>
              <a:rPr lang="en-US" dirty="0" err="1"/>
              <a:t>php</a:t>
            </a:r>
            <a:r>
              <a:rPr lang="en-US" dirty="0"/>
              <a:t> (using PHP) </a:t>
            </a:r>
          </a:p>
          <a:p>
            <a:pPr lvl="1"/>
            <a:r>
              <a:rPr lang="en-US" dirty="0"/>
              <a:t>.</a:t>
            </a:r>
            <a:r>
              <a:rPr lang="en-US" dirty="0" err="1"/>
              <a:t>py</a:t>
            </a:r>
            <a:r>
              <a:rPr lang="en-US" dirty="0"/>
              <a:t> (using Python)</a:t>
            </a:r>
          </a:p>
          <a:p>
            <a:pPr lvl="1"/>
            <a:r>
              <a:rPr lang="en-US" dirty="0"/>
              <a:t>.</a:t>
            </a:r>
            <a:r>
              <a:rPr lang="en-US" dirty="0" err="1"/>
              <a:t>js</a:t>
            </a:r>
            <a:r>
              <a:rPr lang="en-US" dirty="0"/>
              <a:t> (using Node.js) </a:t>
            </a:r>
          </a:p>
          <a:p>
            <a:pPr lvl="1"/>
            <a:r>
              <a:rPr lang="en-US" dirty="0"/>
              <a:t>.jar (using Java)</a:t>
            </a:r>
          </a:p>
          <a:p>
            <a:pPr marL="0" indent="0">
              <a:buNone/>
            </a:pPr>
            <a:r>
              <a:rPr lang="en-US" b="1" dirty="0" smtClean="0"/>
              <a:t/>
            </a:r>
            <a:br>
              <a:rPr lang="en-US" b="1" dirty="0" smtClean="0"/>
            </a:br>
            <a:r>
              <a:rPr lang="en-US" b="1" dirty="0" smtClean="0"/>
              <a:t/>
            </a:r>
            <a:br>
              <a:rPr lang="en-US" b="1" dirty="0" smtClean="0"/>
            </a:br>
            <a:endParaRPr lang="en-US" b="1" dirty="0" smtClean="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normAutofit/>
          </a:bodyPr>
          <a:lstStyle/>
          <a:p>
            <a:r>
              <a:rPr lang="en-US" dirty="0" smtClean="0"/>
              <a:t>Task 2 (individually): Create </a:t>
            </a:r>
            <a:r>
              <a:rPr lang="en-US" dirty="0"/>
              <a:t>an Azure App Service background </a:t>
            </a:r>
            <a:r>
              <a:rPr lang="en-US" dirty="0" smtClean="0"/>
              <a:t>task using </a:t>
            </a:r>
            <a:r>
              <a:rPr lang="en-US" dirty="0"/>
              <a:t>WebJobs</a:t>
            </a:r>
          </a:p>
        </p:txBody>
      </p:sp>
    </p:spTree>
    <p:extLst>
      <p:ext uri="{BB962C8B-B14F-4D97-AF65-F5344CB8AC3E}">
        <p14:creationId xmlns:p14="http://schemas.microsoft.com/office/powerpoint/2010/main" val="38233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Azure provides built-in diagnostics to assist with debugging an </a:t>
            </a:r>
            <a:r>
              <a:rPr lang="en-US" dirty="0" smtClean="0"/>
              <a:t>App Service App. </a:t>
            </a:r>
            <a:r>
              <a:rPr lang="en-US" dirty="0"/>
              <a:t>App Service provide diagnostic functionality for logging information from both the web server and the web application. These are logically separated into </a:t>
            </a:r>
            <a:r>
              <a:rPr lang="en-US" b="1" dirty="0"/>
              <a:t>web server diagnostics</a:t>
            </a:r>
            <a:r>
              <a:rPr lang="en-US" dirty="0"/>
              <a:t> and </a:t>
            </a:r>
            <a:r>
              <a:rPr lang="en-US" b="1" dirty="0"/>
              <a:t>application diagnostics</a:t>
            </a:r>
            <a:r>
              <a:rPr lang="en-US" dirty="0"/>
              <a:t>.</a:t>
            </a:r>
            <a:endParaRPr lang="en-US" dirty="0" smtClean="0"/>
          </a:p>
          <a:p>
            <a:pPr marL="0" indent="0">
              <a:buNone/>
            </a:pPr>
            <a:endParaRPr lang="en-US" dirty="0"/>
          </a:p>
          <a:p>
            <a:pPr marL="457200" indent="-457200">
              <a:buFont typeface="+mj-lt"/>
              <a:buAutoNum type="arabicPeriod"/>
            </a:pPr>
            <a:r>
              <a:rPr lang="en-US" dirty="0" smtClean="0"/>
              <a:t>Enable diagnostics logging with the Azure Portal</a:t>
            </a:r>
          </a:p>
          <a:p>
            <a:pPr marL="457200" indent="-457200">
              <a:buFont typeface="+mj-lt"/>
              <a:buAutoNum type="arabicPeriod"/>
            </a:pPr>
            <a:r>
              <a:rPr lang="en-US" dirty="0" smtClean="0"/>
              <a:t>Enable logging with PowerShell</a:t>
            </a:r>
          </a:p>
          <a:p>
            <a:pPr marL="0" indent="0">
              <a:buNone/>
            </a:pP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3: Enable </a:t>
            </a:r>
            <a:r>
              <a:rPr lang="en-US" dirty="0"/>
              <a:t>diagnostics logging</a:t>
            </a:r>
          </a:p>
        </p:txBody>
      </p:sp>
    </p:spTree>
    <p:extLst>
      <p:ext uri="{BB962C8B-B14F-4D97-AF65-F5344CB8AC3E}">
        <p14:creationId xmlns:p14="http://schemas.microsoft.com/office/powerpoint/2010/main" val="3341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Next</a:t>
            </a:r>
            <a:r>
              <a:rPr lang="nb-NO" dirty="0" smtClean="0"/>
              <a:t> </a:t>
            </a:r>
            <a:r>
              <a:rPr lang="nb-NO" dirty="0" err="1" smtClean="0"/>
              <a:t>Meetups</a:t>
            </a:r>
            <a:endParaRPr lang="en-US" dirty="0"/>
          </a:p>
        </p:txBody>
      </p:sp>
    </p:spTree>
    <p:extLst>
      <p:ext uri="{BB962C8B-B14F-4D97-AF65-F5344CB8AC3E}">
        <p14:creationId xmlns:p14="http://schemas.microsoft.com/office/powerpoint/2010/main" val="95249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Create </a:t>
            </a:r>
            <a:r>
              <a:rPr lang="en-US" dirty="0"/>
              <a:t>Azure App Service Mobile </a:t>
            </a:r>
            <a:r>
              <a:rPr lang="en-US" dirty="0" smtClean="0"/>
              <a:t>apps</a:t>
            </a:r>
            <a:endParaRPr lang="en-US" dirty="0"/>
          </a:p>
        </p:txBody>
      </p:sp>
    </p:spTree>
    <p:extLst>
      <p:ext uri="{BB962C8B-B14F-4D97-AF65-F5344CB8AC3E}">
        <p14:creationId xmlns:p14="http://schemas.microsoft.com/office/powerpoint/2010/main" val="307942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3171378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a:t>Add push notifications for mobile apps</a:t>
            </a:r>
          </a:p>
        </p:txBody>
      </p:sp>
    </p:spTree>
    <p:extLst>
      <p:ext uri="{BB962C8B-B14F-4D97-AF65-F5344CB8AC3E}">
        <p14:creationId xmlns:p14="http://schemas.microsoft.com/office/powerpoint/2010/main" val="33148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a:t>Enable offline sync for mobile app</a:t>
            </a:r>
          </a:p>
        </p:txBody>
      </p:sp>
    </p:spTree>
    <p:extLst>
      <p:ext uri="{BB962C8B-B14F-4D97-AF65-F5344CB8AC3E}">
        <p14:creationId xmlns:p14="http://schemas.microsoft.com/office/powerpoint/2010/main" val="1244428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a:t>Implement a remote instrumentation strategy for mobile devices</a:t>
            </a:r>
          </a:p>
        </p:txBody>
      </p:sp>
    </p:spTree>
    <p:extLst>
      <p:ext uri="{BB962C8B-B14F-4D97-AF65-F5344CB8AC3E}">
        <p14:creationId xmlns:p14="http://schemas.microsoft.com/office/powerpoint/2010/main" val="2578962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tekst 4">
            <a:extLst>
              <a:ext uri="{FF2B5EF4-FFF2-40B4-BE49-F238E27FC236}">
                <a16:creationId xmlns:a16="http://schemas.microsoft.com/office/drawing/2014/main" id="{2E4E881F-19FF-0B45-9C0A-8C1DAC6D1D22}"/>
              </a:ext>
            </a:extLst>
          </p:cNvPr>
          <p:cNvSpPr>
            <a:spLocks noGrp="1"/>
          </p:cNvSpPr>
          <p:nvPr>
            <p:ph type="body" sz="quarter" idx="14"/>
          </p:nvPr>
        </p:nvSpPr>
        <p:spPr>
          <a:xfrm>
            <a:off x="932245" y="1432574"/>
            <a:ext cx="10227371" cy="4755283"/>
          </a:xfrm>
        </p:spPr>
        <p:txBody>
          <a:bodyPr>
            <a:normAutofit fontScale="85000" lnSpcReduction="20000"/>
          </a:bodyPr>
          <a:lstStyle/>
          <a:p>
            <a:r>
              <a:rPr lang="en-US" b="1" dirty="0" smtClean="0"/>
              <a:t>Create Azure App Service Web apps (today)</a:t>
            </a:r>
          </a:p>
          <a:p>
            <a:pPr lvl="1"/>
            <a:r>
              <a:rPr lang="en-US" dirty="0" smtClean="0"/>
              <a:t>Create an Azure App Service Web App</a:t>
            </a:r>
          </a:p>
          <a:p>
            <a:pPr lvl="1"/>
            <a:r>
              <a:rPr lang="en-US" dirty="0" smtClean="0"/>
              <a:t>Create an Azure App Service background task using WebJobs</a:t>
            </a:r>
          </a:p>
          <a:p>
            <a:pPr lvl="1"/>
            <a:r>
              <a:rPr lang="en-US" dirty="0" smtClean="0"/>
              <a:t>Enable diagnostics logging</a:t>
            </a:r>
          </a:p>
          <a:p>
            <a:r>
              <a:rPr lang="en-US" b="1" dirty="0" smtClean="0"/>
              <a:t>Create Azure App Service Mobile apps (next meetup)</a:t>
            </a:r>
          </a:p>
          <a:p>
            <a:pPr lvl="1"/>
            <a:r>
              <a:rPr lang="en-US" dirty="0" smtClean="0"/>
              <a:t>Add push notifications for mobile apps</a:t>
            </a:r>
          </a:p>
          <a:p>
            <a:pPr lvl="1"/>
            <a:r>
              <a:rPr lang="en-US" dirty="0" smtClean="0"/>
              <a:t>Enable offline sync for mobile app</a:t>
            </a:r>
          </a:p>
          <a:p>
            <a:pPr lvl="1"/>
            <a:r>
              <a:rPr lang="en-US" dirty="0" smtClean="0"/>
              <a:t>Implement a remote instrumentation strategy for mobile devices</a:t>
            </a:r>
          </a:p>
          <a:p>
            <a:r>
              <a:rPr lang="en-US" b="1" dirty="0" smtClean="0"/>
              <a:t>Create Azure App Service API apps (next meetup)</a:t>
            </a:r>
          </a:p>
          <a:p>
            <a:pPr lvl="1"/>
            <a:r>
              <a:rPr lang="en-US" dirty="0" smtClean="0"/>
              <a:t>Create an Azure App Service API app</a:t>
            </a:r>
          </a:p>
          <a:p>
            <a:pPr lvl="1"/>
            <a:r>
              <a:rPr lang="en-US" dirty="0" smtClean="0"/>
              <a:t>Create documentation for the API by using open source and other tools</a:t>
            </a:r>
          </a:p>
        </p:txBody>
      </p:sp>
      <p:sp>
        <p:nvSpPr>
          <p:cNvPr id="4" name="Tittel 3">
            <a:extLst>
              <a:ext uri="{FF2B5EF4-FFF2-40B4-BE49-F238E27FC236}">
                <a16:creationId xmlns:a16="http://schemas.microsoft.com/office/drawing/2014/main" id="{F7B7D764-3FAF-0F42-945E-4494C5F24820}"/>
              </a:ext>
            </a:extLst>
          </p:cNvPr>
          <p:cNvSpPr>
            <a:spLocks noGrp="1"/>
          </p:cNvSpPr>
          <p:nvPr>
            <p:ph type="title"/>
          </p:nvPr>
        </p:nvSpPr>
        <p:spPr/>
        <p:txBody>
          <a:bodyPr/>
          <a:lstStyle/>
          <a:p>
            <a:r>
              <a:rPr lang="nb-NO" dirty="0" smtClean="0"/>
              <a:t>Agenda</a:t>
            </a:r>
            <a:endParaRPr dirty="0"/>
          </a:p>
        </p:txBody>
      </p:sp>
    </p:spTree>
    <p:extLst>
      <p:ext uri="{BB962C8B-B14F-4D97-AF65-F5344CB8AC3E}">
        <p14:creationId xmlns:p14="http://schemas.microsoft.com/office/powerpoint/2010/main" val="2278475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API apps</a:t>
            </a:r>
          </a:p>
        </p:txBody>
      </p:sp>
    </p:spTree>
    <p:extLst>
      <p:ext uri="{BB962C8B-B14F-4D97-AF65-F5344CB8AC3E}">
        <p14:creationId xmlns:p14="http://schemas.microsoft.com/office/powerpoint/2010/main" val="180758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96342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a:t>Create an Azure App Service API app</a:t>
            </a:r>
          </a:p>
        </p:txBody>
      </p:sp>
    </p:spTree>
    <p:extLst>
      <p:ext uri="{BB962C8B-B14F-4D97-AF65-F5344CB8AC3E}">
        <p14:creationId xmlns:p14="http://schemas.microsoft.com/office/powerpoint/2010/main" val="765985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smtClean="0"/>
              <a:t>Using Swagger to </a:t>
            </a:r>
            <a:r>
              <a:rPr lang="nb-NO" dirty="0" err="1" smtClean="0"/>
              <a:t>document</a:t>
            </a:r>
            <a:r>
              <a:rPr lang="nb-NO" dirty="0" smtClean="0"/>
              <a:t> an API</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a:t>Create documentation for the API by using open source and other tools</a:t>
            </a:r>
          </a:p>
        </p:txBody>
      </p:sp>
    </p:spTree>
    <p:extLst>
      <p:ext uri="{BB962C8B-B14F-4D97-AF65-F5344CB8AC3E}">
        <p14:creationId xmlns:p14="http://schemas.microsoft.com/office/powerpoint/2010/main" val="2455235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4800" i="1" dirty="0" smtClean="0"/>
              <a:t>Homework assignment</a:t>
            </a:r>
            <a:r>
              <a:rPr lang="en-US" sz="4800" dirty="0" smtClean="0"/>
              <a:t/>
            </a:r>
            <a:br>
              <a:rPr lang="en-US" sz="4800" dirty="0" smtClean="0"/>
            </a:br>
            <a:r>
              <a:rPr lang="en-US" dirty="0" smtClean="0"/>
              <a:t>Implementing Azure Functions</a:t>
            </a:r>
            <a:endParaRPr lang="en-US" dirty="0"/>
          </a:p>
        </p:txBody>
      </p:sp>
    </p:spTree>
    <p:extLst>
      <p:ext uri="{BB962C8B-B14F-4D97-AF65-F5344CB8AC3E}">
        <p14:creationId xmlns:p14="http://schemas.microsoft.com/office/powerpoint/2010/main" val="998067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3200" dirty="0" smtClean="0"/>
              <a:t>Do the following research and tasks</a:t>
            </a:r>
          </a:p>
          <a:p>
            <a:pPr marL="1143000" indent="-1143000" algn="l">
              <a:buFont typeface="Arial" panose="020B0604020202020204" pitchFamily="34" charset="0"/>
              <a:buChar char="•"/>
            </a:pPr>
            <a:r>
              <a:rPr lang="en-US" sz="3200" dirty="0" smtClean="0"/>
              <a:t>Implement input and output bindings for a function</a:t>
            </a:r>
          </a:p>
          <a:p>
            <a:pPr marL="1143000" indent="-1143000" algn="l">
              <a:buFont typeface="Arial" panose="020B0604020202020204" pitchFamily="34" charset="0"/>
              <a:buChar char="•"/>
            </a:pPr>
            <a:r>
              <a:rPr lang="en-US" sz="3200" dirty="0" smtClean="0"/>
              <a:t>Implement function triggers by using data operations, timers, and webhooks</a:t>
            </a:r>
          </a:p>
          <a:p>
            <a:pPr marL="1143000" indent="-1143000" algn="l">
              <a:buFont typeface="Arial" panose="020B0604020202020204" pitchFamily="34" charset="0"/>
              <a:buChar char="•"/>
            </a:pPr>
            <a:r>
              <a:rPr lang="en-US" sz="3200" dirty="0" smtClean="0"/>
              <a:t>Implement Azure Durable Functions</a:t>
            </a:r>
          </a:p>
          <a:p>
            <a:pPr marL="1143000" indent="-1143000" algn="l">
              <a:buFont typeface="Arial" panose="020B0604020202020204" pitchFamily="34" charset="0"/>
              <a:buChar char="•"/>
            </a:pPr>
            <a:r>
              <a:rPr lang="en-US" sz="3200" dirty="0" smtClean="0"/>
              <a:t>Create Azure Function apps by using Visual Studio</a:t>
            </a:r>
            <a:endParaRPr lang="en-US" sz="3200" dirty="0"/>
          </a:p>
        </p:txBody>
      </p:sp>
    </p:spTree>
    <p:extLst>
      <p:ext uri="{BB962C8B-B14F-4D97-AF65-F5344CB8AC3E}">
        <p14:creationId xmlns:p14="http://schemas.microsoft.com/office/powerpoint/2010/main" val="2040730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err="1"/>
              <a:t>Meetup</a:t>
            </a:r>
            <a:r>
              <a:rPr lang="nb-NO" sz="1400" dirty="0"/>
              <a:t> </a:t>
            </a:r>
            <a:r>
              <a:rPr lang="nb-NO" sz="1400" dirty="0" err="1" smtClean="0"/>
              <a:t>Owner</a:t>
            </a:r>
            <a:r>
              <a:rPr lang="nb-NO" sz="1400" dirty="0" smtClean="0"/>
              <a:t> 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Owner</a:t>
            </a:r>
            <a:r>
              <a:rPr lang="nb-NO" sz="1400" dirty="0" smtClean="0"/>
              <a:t> 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957854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Web </a:t>
            </a:r>
            <a:r>
              <a:rPr lang="en-US" dirty="0" smtClean="0"/>
              <a:t>apps</a:t>
            </a:r>
            <a:endParaRPr lang="en-US" dirty="0"/>
          </a:p>
        </p:txBody>
      </p:sp>
    </p:spTree>
    <p:extLst>
      <p:ext uri="{BB962C8B-B14F-4D97-AF65-F5344CB8AC3E}">
        <p14:creationId xmlns:p14="http://schemas.microsoft.com/office/powerpoint/2010/main" val="180392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Azure App Service Web Apps </a:t>
            </a:r>
            <a:r>
              <a:rPr lang="en-US" dirty="0" smtClean="0"/>
              <a:t>is a Service </a:t>
            </a:r>
            <a:r>
              <a:rPr lang="en-US" dirty="0"/>
              <a:t>for hosting web applications, REST APIs, and mobile back </a:t>
            </a:r>
            <a:r>
              <a:rPr lang="en-US" dirty="0" smtClean="0"/>
              <a:t>ends.</a:t>
            </a:r>
            <a:br>
              <a:rPr lang="en-US" dirty="0" smtClean="0"/>
            </a:br>
            <a:r>
              <a:rPr lang="en-US" dirty="0" smtClean="0"/>
              <a:t/>
            </a:r>
            <a:br>
              <a:rPr lang="en-US" dirty="0" smtClean="0"/>
            </a:br>
            <a:r>
              <a:rPr lang="en-US" dirty="0" smtClean="0"/>
              <a:t>You can </a:t>
            </a:r>
            <a:r>
              <a:rPr lang="en-US" dirty="0"/>
              <a:t>develop in </a:t>
            </a:r>
            <a:r>
              <a:rPr lang="en-US" dirty="0" smtClean="0"/>
              <a:t>your favorite language:</a:t>
            </a:r>
          </a:p>
          <a:p>
            <a:pPr lvl="1"/>
            <a:r>
              <a:rPr lang="en-US" dirty="0" smtClean="0"/>
              <a:t>.NET</a:t>
            </a:r>
          </a:p>
          <a:p>
            <a:pPr lvl="1"/>
            <a:r>
              <a:rPr lang="en-US" dirty="0" smtClean="0"/>
              <a:t>.</a:t>
            </a:r>
            <a:r>
              <a:rPr lang="en-US" dirty="0"/>
              <a:t>NET </a:t>
            </a:r>
            <a:r>
              <a:rPr lang="en-US" dirty="0" smtClean="0"/>
              <a:t>Core</a:t>
            </a:r>
          </a:p>
          <a:p>
            <a:pPr lvl="1"/>
            <a:r>
              <a:rPr lang="en-US" dirty="0" smtClean="0"/>
              <a:t>Java</a:t>
            </a:r>
          </a:p>
          <a:p>
            <a:pPr lvl="1"/>
            <a:r>
              <a:rPr lang="en-US" dirty="0" smtClean="0"/>
              <a:t>Ruby</a:t>
            </a:r>
          </a:p>
          <a:p>
            <a:pPr lvl="1"/>
            <a:r>
              <a:rPr lang="en-US" dirty="0" smtClean="0"/>
              <a:t>Node.js</a:t>
            </a:r>
          </a:p>
          <a:p>
            <a:pPr lvl="1"/>
            <a:r>
              <a:rPr lang="en-US" dirty="0" smtClean="0"/>
              <a:t>PHP</a:t>
            </a:r>
          </a:p>
          <a:p>
            <a:pPr lvl="1"/>
            <a:r>
              <a:rPr lang="en-US" dirty="0" smtClean="0"/>
              <a:t>Python</a:t>
            </a:r>
            <a:br>
              <a:rPr lang="en-US" dirty="0" smtClean="0"/>
            </a:br>
            <a:endParaRPr lang="en-US" dirty="0"/>
          </a:p>
          <a:p>
            <a:r>
              <a:rPr lang="en-US" dirty="0"/>
              <a:t>Applications can execute and scale in a fully-managed, sandbox </a:t>
            </a:r>
            <a:r>
              <a:rPr lang="en-US" dirty="0" smtClean="0"/>
              <a:t>environment</a:t>
            </a:r>
          </a:p>
          <a:p>
            <a:r>
              <a:rPr lang="en-US" dirty="0" smtClean="0"/>
              <a:t>App Service Plans - Pay only for the Azure compute resources you use.</a:t>
            </a: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Introduction to Web Apps</a:t>
            </a:r>
            <a:endParaRPr lang="en-US"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smtClean="0"/>
              <a:t>Multiple languages and frameworks </a:t>
            </a:r>
            <a:r>
              <a:rPr lang="en-US" dirty="0" smtClean="0"/>
              <a:t>– You can also run PowerShell and other scripts or executables as background services.</a:t>
            </a:r>
          </a:p>
          <a:p>
            <a:pPr>
              <a:lnSpc>
                <a:spcPct val="100000"/>
              </a:lnSpc>
            </a:pPr>
            <a:r>
              <a:rPr lang="en-US" b="1" dirty="0" smtClean="0"/>
              <a:t>DevOps optimization </a:t>
            </a:r>
            <a:r>
              <a:rPr lang="en-US" dirty="0" smtClean="0"/>
              <a:t>– Setup CI/CD with Visual Studio Team Services, Azure DevOps, GitHub, </a:t>
            </a:r>
            <a:r>
              <a:rPr lang="en-US" dirty="0" err="1" smtClean="0"/>
              <a:t>BitBucket</a:t>
            </a:r>
            <a:r>
              <a:rPr lang="en-US" dirty="0" smtClean="0"/>
              <a:t>, Docker Hub, or Azure Container Registry.</a:t>
            </a:r>
          </a:p>
          <a:p>
            <a:pPr>
              <a:lnSpc>
                <a:spcPct val="100000"/>
              </a:lnSpc>
            </a:pPr>
            <a:r>
              <a:rPr lang="en-US" b="1" dirty="0" smtClean="0"/>
              <a:t>Global scale with high availability </a:t>
            </a:r>
            <a:r>
              <a:rPr lang="en-US" dirty="0" smtClean="0"/>
              <a:t>– Scale up or out manually or automatically.</a:t>
            </a:r>
          </a:p>
          <a:p>
            <a:pPr>
              <a:lnSpc>
                <a:spcPct val="100000"/>
              </a:lnSpc>
            </a:pPr>
            <a:r>
              <a:rPr lang="en-US" b="1" dirty="0" smtClean="0"/>
              <a:t>Connections to SaaS platforms and on-premises data </a:t>
            </a:r>
            <a:r>
              <a:rPr lang="en-US" dirty="0" smtClean="0"/>
              <a:t>– Choose from more than 50 connectors for enterprise systems, SaaS services, and internet services. Access on-premises data using Hybrid Connections and Azure Virtual Networks.</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221275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a:t>Security and compliance </a:t>
            </a:r>
            <a:r>
              <a:rPr lang="en-US" dirty="0"/>
              <a:t>– App Service is ISO, SOC, and PCI compliant.</a:t>
            </a:r>
          </a:p>
          <a:p>
            <a:pPr>
              <a:lnSpc>
                <a:spcPct val="100000"/>
              </a:lnSpc>
            </a:pPr>
            <a:r>
              <a:rPr lang="en-US" b="1" dirty="0"/>
              <a:t>Application templates </a:t>
            </a:r>
            <a:r>
              <a:rPr lang="en-US" dirty="0"/>
              <a:t>– </a:t>
            </a:r>
            <a:r>
              <a:rPr lang="en-US" dirty="0" err="1"/>
              <a:t>ie</a:t>
            </a:r>
            <a:r>
              <a:rPr lang="en-US" dirty="0"/>
              <a:t>. WordPress, Joomla, and Drupal.</a:t>
            </a:r>
          </a:p>
          <a:p>
            <a:pPr>
              <a:lnSpc>
                <a:spcPct val="100000"/>
              </a:lnSpc>
            </a:pPr>
            <a:r>
              <a:rPr lang="en-US" b="1" dirty="0"/>
              <a:t>Visual Studio integration </a:t>
            </a:r>
            <a:r>
              <a:rPr lang="en-US" dirty="0"/>
              <a:t>– Dedicated tools for creating, deploying, debugging.</a:t>
            </a:r>
          </a:p>
          <a:p>
            <a:pPr>
              <a:lnSpc>
                <a:spcPct val="100000"/>
              </a:lnSpc>
            </a:pPr>
            <a:r>
              <a:rPr lang="en-US" b="1" dirty="0"/>
              <a:t>API and mobile features </a:t>
            </a:r>
            <a:r>
              <a:rPr lang="en-US" dirty="0"/>
              <a:t>– Turn-key CORS support for RESTful API scenarios, authentication, offline data sync, push notifications etc. for mobile apps</a:t>
            </a:r>
            <a:r>
              <a:rPr lang="en-US" dirty="0" smtClean="0"/>
              <a:t>.</a:t>
            </a:r>
          </a:p>
          <a:p>
            <a:pPr>
              <a:lnSpc>
                <a:spcPct val="100000"/>
              </a:lnSpc>
            </a:pPr>
            <a:r>
              <a:rPr lang="en-US" b="1" dirty="0" err="1" smtClean="0"/>
              <a:t>Serverless</a:t>
            </a:r>
            <a:r>
              <a:rPr lang="en-US" b="1" dirty="0" smtClean="0"/>
              <a:t> code </a:t>
            </a:r>
            <a:r>
              <a:rPr lang="en-US" dirty="0" smtClean="0"/>
              <a:t>– Run code snippets or script on-demand , and pay only for the compute time your code actually use.</a:t>
            </a:r>
            <a:endParaRPr lang="en-US"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13794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algn="l"/>
            <a:r>
              <a:rPr lang="en-US" sz="3600" b="0" dirty="0" smtClean="0"/>
              <a:t>For most scenarios, </a:t>
            </a:r>
            <a:r>
              <a:rPr lang="en-US" sz="3600" dirty="0" smtClean="0"/>
              <a:t>Web Apps</a:t>
            </a:r>
            <a:r>
              <a:rPr lang="en-US" sz="3600" b="0" dirty="0" smtClean="0"/>
              <a:t> is the best choice for hosting websites and web applications. </a:t>
            </a:r>
            <a:br>
              <a:rPr lang="en-US" sz="3600" b="0" dirty="0" smtClean="0"/>
            </a:br>
            <a:r>
              <a:rPr lang="en-US" sz="3600" b="0" dirty="0" smtClean="0"/>
              <a:t/>
            </a:r>
            <a:br>
              <a:rPr lang="en-US" sz="3600" b="0" dirty="0" smtClean="0"/>
            </a:br>
            <a:r>
              <a:rPr lang="en-US" sz="3600" b="0" dirty="0" smtClean="0"/>
              <a:t>When it comes to </a:t>
            </a:r>
            <a:r>
              <a:rPr lang="en-US" sz="3600" b="0" i="1" dirty="0" smtClean="0"/>
              <a:t>microservice architecture</a:t>
            </a:r>
            <a:r>
              <a:rPr lang="en-US" sz="3600" b="0" dirty="0" smtClean="0"/>
              <a:t>, consider </a:t>
            </a:r>
            <a:r>
              <a:rPr lang="en-US" sz="3600" dirty="0" smtClean="0"/>
              <a:t>Service Fabric</a:t>
            </a:r>
            <a:r>
              <a:rPr lang="en-US" sz="3600" b="0" dirty="0" smtClean="0"/>
              <a:t>. </a:t>
            </a:r>
            <a:br>
              <a:rPr lang="en-US" sz="3600" b="0" dirty="0" smtClean="0"/>
            </a:br>
            <a:r>
              <a:rPr lang="en-US" sz="3600" b="0" dirty="0" smtClean="0"/>
              <a:t/>
            </a:r>
            <a:br>
              <a:rPr lang="en-US" sz="3600" b="0" dirty="0" smtClean="0"/>
            </a:br>
            <a:r>
              <a:rPr lang="en-US" sz="3600" b="0" dirty="0" smtClean="0"/>
              <a:t>Consider </a:t>
            </a:r>
            <a:r>
              <a:rPr lang="en-US" sz="3600" dirty="0" smtClean="0"/>
              <a:t>Azure Virtual Machines </a:t>
            </a:r>
            <a:r>
              <a:rPr lang="en-US" sz="3600" b="0" dirty="0" smtClean="0"/>
              <a:t>if you need more control over the VMs your code runs on.</a:t>
            </a:r>
            <a:endParaRPr lang="en-US" sz="3600" b="0" dirty="0"/>
          </a:p>
        </p:txBody>
      </p:sp>
    </p:spTree>
    <p:extLst>
      <p:ext uri="{BB962C8B-B14F-4D97-AF65-F5344CB8AC3E}">
        <p14:creationId xmlns:p14="http://schemas.microsoft.com/office/powerpoint/2010/main" val="54941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738047343"/>
      </p:ext>
    </p:extLst>
  </p:cSld>
  <p:clrMapOvr>
    <a:masterClrMapping/>
  </p:clrMapOvr>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000e2059-5ee7-47e9-8d7c-e5c5b9f97e02"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FC429F-5D6B-4866-82C2-C92254C4921B}">
  <ds:schemaRefs>
    <ds:schemaRef ds:uri="http://schemas.microsoft.com/office/infopath/2007/PartnerControls"/>
    <ds:schemaRef ds:uri="0bcf754d-9d7a-4c89-b56d-8c7ee0da1d69"/>
    <ds:schemaRef ds:uri="http://purl.org/dc/terms/"/>
    <ds:schemaRef ds:uri="http://schemas.microsoft.com/office/2006/documentManagement/types"/>
    <ds:schemaRef ds:uri="c08ce4cc-dab1-4379-85e4-9d82848824b4"/>
    <ds:schemaRef ds:uri="21f1b9a1-a14a-4bc7-a26e-d14c8d65680a"/>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006804B9-79B1-4F7A-BC8D-117F6AE5ADBD}">
  <ds:schemaRefs>
    <ds:schemaRef ds:uri="http://schemas.microsoft.com/sharepoint/v3/contenttype/forms"/>
  </ds:schemaRefs>
</ds:datastoreItem>
</file>

<file path=customXml/itemProps3.xml><?xml version="1.0" encoding="utf-8"?>
<ds:datastoreItem xmlns:ds="http://schemas.openxmlformats.org/officeDocument/2006/customXml" ds:itemID="{0790B3D7-12B2-469F-B527-28BC20A38050}">
  <ds:schemaRefs>
    <ds:schemaRef ds:uri="Microsoft.SharePoint.Taxonomy.ContentTypeSync"/>
  </ds:schemaRefs>
</ds:datastoreItem>
</file>

<file path=customXml/itemProps4.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 Sopra Steria PPT Template</Template>
  <TotalTime>340</TotalTime>
  <Words>473</Words>
  <Application>Microsoft Office PowerPoint</Application>
  <PresentationFormat>Widescreen</PresentationFormat>
  <Paragraphs>108</Paragraphs>
  <Slides>27</Slides>
  <Notes>0</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Cat</vt:lpstr>
      <vt:lpstr>Mangal</vt:lpstr>
      <vt:lpstr>Roboto</vt:lpstr>
      <vt:lpstr>Tahoma</vt:lpstr>
      <vt:lpstr>Office Theme</vt:lpstr>
      <vt:lpstr>PowerPoint Presentation</vt:lpstr>
      <vt:lpstr>Agenda</vt:lpstr>
      <vt:lpstr>MONICA B. TVEDT, AVDELINGSLEDER</vt:lpstr>
      <vt:lpstr>PowerPoint Presentation</vt:lpstr>
      <vt:lpstr>Introduction to Web Apps</vt:lpstr>
      <vt:lpstr>Key features of Web Apps</vt:lpstr>
      <vt:lpstr>Key features of Web Apps</vt:lpstr>
      <vt:lpstr>PowerPoint Presentation</vt:lpstr>
      <vt:lpstr>PowerPoint Presentation</vt:lpstr>
      <vt:lpstr>PowerPoint Presentation</vt:lpstr>
      <vt:lpstr>Task 1 (individually):  Create an Azure App Service Web App</vt:lpstr>
      <vt:lpstr>Task 2 (individually): Create an Azure App Service background task using WebJobs</vt:lpstr>
      <vt:lpstr>Task 3: Enable diagnostics logging</vt:lpstr>
      <vt:lpstr>PowerPoint Presentation</vt:lpstr>
      <vt:lpstr>PowerPoint Presentation</vt:lpstr>
      <vt:lpstr>PowerPoint Presentation</vt:lpstr>
      <vt:lpstr>Add push notifications for mobile apps</vt:lpstr>
      <vt:lpstr>Enable offline sync for mobile app</vt:lpstr>
      <vt:lpstr>Implement a remote instrumentation strategy for mobile devices</vt:lpstr>
      <vt:lpstr>PowerPoint Presentation</vt:lpstr>
      <vt:lpstr>PowerPoint Presentation</vt:lpstr>
      <vt:lpstr>Create an Azure App Service API app</vt:lpstr>
      <vt:lpstr>Create documentation for the API by using open source and other tools</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55</cp:revision>
  <cp:lastPrinted>2017-11-26T10:34:55Z</cp:lastPrinted>
  <dcterms:created xsi:type="dcterms:W3CDTF">2019-01-17T09:09:02Z</dcterms:created>
  <dcterms:modified xsi:type="dcterms:W3CDTF">2019-01-17T14:49:30Z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